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1"/>
  </p:notesMasterIdLst>
  <p:sldIdLst>
    <p:sldId id="256" r:id="rId2"/>
    <p:sldId id="259" r:id="rId3"/>
    <p:sldId id="262" r:id="rId4"/>
    <p:sldId id="266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58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171DE-9278-40A8-BAD0-02C1E0F705B3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CAA32-FE19-4451-8658-A0DC9A5AA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71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884922"/>
            <a:ext cx="8848345" cy="2700343"/>
            <a:chOff x="1669293" y="1843926"/>
            <a:chExt cx="8848345" cy="3469426"/>
          </a:xfrm>
        </p:grpSpPr>
        <p:sp>
          <p:nvSpPr>
            <p:cNvPr id="39" name="Rectangle 38"/>
            <p:cNvSpPr/>
            <p:nvPr/>
          </p:nvSpPr>
          <p:spPr>
            <a:xfrm>
              <a:off x="1674042" y="1843926"/>
              <a:ext cx="8843596" cy="5874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1FF758EE-6409-4C03-83E4-BBC95A81D992}" type="datetime1">
              <a:rPr lang="en-GB" smtClean="0"/>
              <a:t>08/05/2023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mk-MK"/>
              <a:t>НАСЛОВ НА ПРЕЗЕНТАЦИЈА</a:t>
            </a:r>
            <a:endParaRPr lang="mk-M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41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801237" y="6044184"/>
            <a:ext cx="594154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1E38F82-E3FE-4C47-856D-7F6CCDEFC1E0}" type="datetime1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5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52407" y="1218552"/>
            <a:ext cx="10687186" cy="1078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58578"/>
            <a:ext cx="10579608" cy="646283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047" y="2200758"/>
            <a:ext cx="9945906" cy="368859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247B-9460-432C-B8D0-9B5AC5B3BC35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44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776565"/>
            <a:ext cx="5666145" cy="3536787"/>
            <a:chOff x="3259545" y="1776565"/>
            <a:chExt cx="5666145" cy="3536787"/>
          </a:xfrm>
        </p:grpSpPr>
        <p:sp>
          <p:nvSpPr>
            <p:cNvPr id="99" name="Rectangle 98"/>
            <p:cNvSpPr/>
            <p:nvPr/>
          </p:nvSpPr>
          <p:spPr>
            <a:xfrm>
              <a:off x="3259545" y="1776565"/>
              <a:ext cx="5657881" cy="12610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2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3ADE11-D2B6-1B64-801B-09BD7F772AAC}"/>
              </a:ext>
            </a:extLst>
          </p:cNvPr>
          <p:cNvSpPr/>
          <p:nvPr userDrawn="1"/>
        </p:nvSpPr>
        <p:spPr>
          <a:xfrm>
            <a:off x="801236" y="6400800"/>
            <a:ext cx="10592187" cy="14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863C98E-72A1-4114-9AAF-E3F6DDB6F56C}" type="datetime1">
              <a:rPr lang="en-GB" smtClean="0"/>
              <a:t>08/05/2023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2156789"/>
            <a:ext cx="3674476" cy="2743199"/>
            <a:chOff x="697883" y="2273968"/>
            <a:chExt cx="3674476" cy="2743199"/>
          </a:xfrm>
        </p:grpSpPr>
        <p:sp>
          <p:nvSpPr>
            <p:cNvPr id="60" name="Rectangle 59"/>
            <p:cNvSpPr/>
            <p:nvPr/>
          </p:nvSpPr>
          <p:spPr>
            <a:xfrm>
              <a:off x="697883" y="2273968"/>
              <a:ext cx="3674476" cy="4571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1268139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DD9404-E837-4EC1-B51A-29AC40EAA5E7}" type="datetime1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57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806336" y="2275661"/>
            <a:ext cx="3668284" cy="2624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125263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2062423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5454D90-BA6F-4F70-ACCF-43B97D8287F9}" type="datetime1">
              <a:rPr lang="en-GB" smtClean="0"/>
              <a:t>08/05/2023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2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7" name="Rectangle 26"/>
          <p:cNvSpPr/>
          <p:nvPr/>
        </p:nvSpPr>
        <p:spPr>
          <a:xfrm>
            <a:off x="806336" y="2275661"/>
            <a:ext cx="3668284" cy="2624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9BE7D-9A79-49CA-B55A-DFE462F0447B}" type="datetime1">
              <a:rPr lang="en-GB" smtClean="0"/>
              <a:t>08/05/2023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4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2" name="Rectangle 21"/>
          <p:cNvSpPr/>
          <p:nvPr/>
        </p:nvSpPr>
        <p:spPr>
          <a:xfrm>
            <a:off x="800144" y="1699589"/>
            <a:ext cx="3674476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1194689"/>
            <a:ext cx="6275035" cy="485806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AF28-8CA6-4996-9EF5-30DD34F6CB7B}" type="datetime1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66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200399"/>
            <a:chOff x="697883" y="1816768"/>
            <a:chExt cx="3674476" cy="3200399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07F2E67-10E6-4085-A3E0-1EC6F4D44F11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1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art, colorfulness, darkness&#10;&#10;Description automatically generated">
            <a:extLst>
              <a:ext uri="{FF2B5EF4-FFF2-40B4-BE49-F238E27FC236}">
                <a16:creationId xmlns:a16="http://schemas.microsoft.com/office/drawing/2014/main" id="{43709BFB-9306-035B-1395-1A0B00AE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" r="9241" b="29687"/>
          <a:stretch/>
        </p:blipFill>
        <p:spPr>
          <a:xfrm flipH="1">
            <a:off x="0" y="1"/>
            <a:ext cx="1046988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4724-0B5C-421C-A88D-67E666001F07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945E5-7888-4129-A55E-B2614F2D3D6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A picture containing text, symbol, cartoon, graphics&#10;&#10;Description automatically generated">
            <a:extLst>
              <a:ext uri="{FF2B5EF4-FFF2-40B4-BE49-F238E27FC236}">
                <a16:creationId xmlns:a16="http://schemas.microsoft.com/office/drawing/2014/main" id="{CD976BB0-FA81-0431-1EAD-63ED555C838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54" y="136525"/>
            <a:ext cx="932092" cy="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5" r:id="rId4"/>
    <p:sldLayoutId id="2147483682" r:id="rId5"/>
    <p:sldLayoutId id="2147483683" r:id="rId6"/>
    <p:sldLayoutId id="2147483684" r:id="rId7"/>
    <p:sldLayoutId id="2147483686" r:id="rId8"/>
    <p:sldLayoutId id="2147483689" r:id="rId9"/>
    <p:sldLayoutId id="2147483687" r:id="rId10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0A67-CA8A-C11F-40A7-995AEAD7A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A32FDF-525D-C6A7-E3B5-83020343F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Write AI algorithm to control you football team, shoot goals and win</a:t>
            </a:r>
          </a:p>
        </p:txBody>
      </p:sp>
    </p:spTree>
    <p:extLst>
      <p:ext uri="{BB962C8B-B14F-4D97-AF65-F5344CB8AC3E}">
        <p14:creationId xmlns:p14="http://schemas.microsoft.com/office/powerpoint/2010/main" val="413970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Arguments:</a:t>
            </a:r>
          </a:p>
          <a:p>
            <a:pPr lvl="1"/>
            <a:r>
              <a:rPr lang="en-US" b="1" dirty="0" err="1"/>
              <a:t>our_team</a:t>
            </a:r>
            <a:r>
              <a:rPr lang="en-US" dirty="0"/>
              <a:t>: list of players in our team</a:t>
            </a:r>
          </a:p>
          <a:p>
            <a:pPr lvl="1"/>
            <a:r>
              <a:rPr lang="en-US" b="1" dirty="0" err="1"/>
              <a:t>their_team</a:t>
            </a:r>
            <a:r>
              <a:rPr lang="en-US" dirty="0"/>
              <a:t>: list of player in their team</a:t>
            </a:r>
          </a:p>
          <a:p>
            <a:pPr lvl="1"/>
            <a:r>
              <a:rPr lang="en-US" b="1" dirty="0"/>
              <a:t>ball: </a:t>
            </a:r>
            <a:r>
              <a:rPr lang="en-US" dirty="0"/>
              <a:t>ball information</a:t>
            </a:r>
          </a:p>
          <a:p>
            <a:pPr lvl="1"/>
            <a:r>
              <a:rPr lang="en-US" b="1" dirty="0" err="1"/>
              <a:t>your_side</a:t>
            </a:r>
            <a:r>
              <a:rPr lang="en-US" b="1" dirty="0"/>
              <a:t>: </a:t>
            </a:r>
            <a:r>
              <a:rPr lang="en-US" dirty="0"/>
              <a:t>“left” or “right” side of the field</a:t>
            </a:r>
          </a:p>
          <a:p>
            <a:pPr lvl="1"/>
            <a:r>
              <a:rPr lang="en-US" b="1" dirty="0"/>
              <a:t>half: </a:t>
            </a:r>
            <a:r>
              <a:rPr lang="en-US" dirty="0"/>
              <a:t>“true” or “false” first or second half of the game</a:t>
            </a:r>
          </a:p>
          <a:p>
            <a:pPr lvl="1"/>
            <a:r>
              <a:rPr lang="en-US" b="1" dirty="0" err="1"/>
              <a:t>time_left</a:t>
            </a:r>
            <a:r>
              <a:rPr lang="en-US" b="1" dirty="0"/>
              <a:t>: </a:t>
            </a:r>
            <a:r>
              <a:rPr lang="en-US" dirty="0"/>
              <a:t>till end of half</a:t>
            </a:r>
            <a:r>
              <a:rPr lang="mk-MK" dirty="0"/>
              <a:t> </a:t>
            </a:r>
            <a:r>
              <a:rPr lang="en-US" dirty="0"/>
              <a:t>time</a:t>
            </a:r>
          </a:p>
          <a:p>
            <a:pPr lvl="1"/>
            <a:r>
              <a:rPr lang="en-US" b="1" dirty="0" err="1"/>
              <a:t>our_score</a:t>
            </a:r>
            <a:r>
              <a:rPr lang="en-US" b="1" dirty="0"/>
              <a:t>:</a:t>
            </a:r>
            <a:r>
              <a:rPr lang="mk-MK" b="1" dirty="0"/>
              <a:t> </a:t>
            </a:r>
            <a:r>
              <a:rPr lang="en-US" dirty="0"/>
              <a:t>number of goals given by your team</a:t>
            </a:r>
          </a:p>
          <a:p>
            <a:pPr lvl="1"/>
            <a:r>
              <a:rPr lang="en-US" b="1" dirty="0" err="1"/>
              <a:t>their_score</a:t>
            </a:r>
            <a:r>
              <a:rPr lang="en-US" b="1" dirty="0"/>
              <a:t>: </a:t>
            </a:r>
            <a:r>
              <a:rPr lang="en-US" dirty="0"/>
              <a:t>number of goals given by opponents’ team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10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948089" y="1735732"/>
            <a:ext cx="6243911" cy="194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50291-27A3-E0A9-24CB-E2F7AFA1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52" y="3886895"/>
            <a:ext cx="6803600" cy="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Arguments:</a:t>
            </a:r>
          </a:p>
          <a:p>
            <a:pPr lvl="1"/>
            <a:r>
              <a:rPr lang="en-US" dirty="0"/>
              <a:t>List of players in “</a:t>
            </a:r>
            <a:r>
              <a:rPr lang="en-US" dirty="0" err="1"/>
              <a:t>our_team</a:t>
            </a:r>
            <a:r>
              <a:rPr lang="en-US" dirty="0"/>
              <a:t>” and “</a:t>
            </a:r>
            <a:r>
              <a:rPr lang="en-US" dirty="0" err="1"/>
              <a:t>their_team</a:t>
            </a:r>
            <a:r>
              <a:rPr lang="en-US" dirty="0"/>
              <a:t>” contains information about each player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11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689353" y="2023041"/>
            <a:ext cx="6243911" cy="194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E902C-0A3E-963B-2EE9-0A8F7E7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3"/>
          <a:stretch/>
        </p:blipFill>
        <p:spPr>
          <a:xfrm>
            <a:off x="1856203" y="4829170"/>
            <a:ext cx="6451033" cy="6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Use the following arguments to control your player:</a:t>
            </a:r>
          </a:p>
          <a:p>
            <a:pPr lvl="1"/>
            <a:r>
              <a:rPr lang="en-US" b="1" dirty="0"/>
              <a:t>‘alpha’</a:t>
            </a:r>
            <a:r>
              <a:rPr lang="en-US" dirty="0"/>
              <a:t>: player movement direction</a:t>
            </a:r>
          </a:p>
          <a:p>
            <a:pPr lvl="1"/>
            <a:r>
              <a:rPr lang="en-US" b="1" dirty="0"/>
              <a:t>‘force’</a:t>
            </a:r>
            <a:r>
              <a:rPr lang="en-US" dirty="0"/>
              <a:t>: use this force to accelerate your players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shot_request</a:t>
            </a:r>
            <a:r>
              <a:rPr lang="en-US" b="1" dirty="0"/>
              <a:t>’</a:t>
            </a:r>
            <a:r>
              <a:rPr lang="en-US" dirty="0"/>
              <a:t>: should I should or not?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shot_power</a:t>
            </a:r>
            <a:r>
              <a:rPr lang="en-US" b="1" dirty="0"/>
              <a:t>’: </a:t>
            </a:r>
            <a:r>
              <a:rPr lang="en-US" dirty="0"/>
              <a:t>how powerful should I should?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12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DC508-B51F-B863-8588-601B9182C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30" r="62805"/>
          <a:stretch/>
        </p:blipFill>
        <p:spPr>
          <a:xfrm>
            <a:off x="6538860" y="4010946"/>
            <a:ext cx="5236196" cy="19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Each player has different attributes</a:t>
            </a:r>
          </a:p>
          <a:p>
            <a:r>
              <a:rPr lang="en-US" dirty="0"/>
              <a:t>The three of them will always have attributes of the following positions:</a:t>
            </a:r>
          </a:p>
          <a:p>
            <a:pPr lvl="1"/>
            <a:r>
              <a:rPr lang="en-US" dirty="0"/>
              <a:t>Forward</a:t>
            </a:r>
          </a:p>
          <a:p>
            <a:pPr lvl="1"/>
            <a:r>
              <a:rPr lang="en-US" dirty="0"/>
              <a:t>Midfielder</a:t>
            </a:r>
          </a:p>
          <a:p>
            <a:pPr lvl="1"/>
            <a:r>
              <a:rPr lang="en-US" dirty="0"/>
              <a:t>Defense</a:t>
            </a:r>
          </a:p>
          <a:p>
            <a:r>
              <a:rPr lang="en-US" dirty="0"/>
              <a:t>These attributes are not fixed! In the finals you may receive players with different attributes</a:t>
            </a:r>
          </a:p>
          <a:p>
            <a:r>
              <a:rPr lang="en-US" dirty="0"/>
              <a:t>It is left by your script to determine the roles of each player according to their attributes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13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ED0BB-64D6-BF06-73FE-7A371026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69" y="3468677"/>
            <a:ext cx="4164108" cy="10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start?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Our recommendation:</a:t>
            </a:r>
          </a:p>
          <a:p>
            <a:pPr lvl="1"/>
            <a:r>
              <a:rPr lang="en-US" dirty="0"/>
              <a:t>Use Simple Reflex Agents</a:t>
            </a:r>
          </a:p>
          <a:p>
            <a:r>
              <a:rPr lang="en-US" dirty="0"/>
              <a:t>If necessary turn off the render inside AIFootball.py</a:t>
            </a:r>
          </a:p>
          <a:p>
            <a:pPr lvl="1"/>
            <a:r>
              <a:rPr lang="en-US" dirty="0"/>
              <a:t>Use Learning Agents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14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54963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Rules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You may only use Python 3.8.8</a:t>
            </a:r>
          </a:p>
          <a:p>
            <a:r>
              <a:rPr lang="en-US" dirty="0"/>
              <a:t>You may use whichever libraries you want as long as they are compatible with Python 3.8.8</a:t>
            </a:r>
          </a:p>
          <a:p>
            <a:r>
              <a:rPr lang="en-US" dirty="0"/>
              <a:t>Please inform the organizers for a list of libraries you require before finals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15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9580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Suggested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All scripts were tested in Anaconda 4.13.0 using Python 3.8.8</a:t>
            </a:r>
          </a:p>
          <a:p>
            <a:r>
              <a:rPr lang="en-US" dirty="0"/>
              <a:t>You may use whichever Python distribution you like, but we recommend using Anaconda</a:t>
            </a:r>
          </a:p>
          <a:p>
            <a:r>
              <a:rPr lang="en-US" dirty="0"/>
              <a:t>Required libraries: </a:t>
            </a:r>
            <a:r>
              <a:rPr lang="en-US" dirty="0" err="1"/>
              <a:t>pygame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time, random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16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8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85860-4572-F54A-A3B8-E4AB3980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7D321-52B8-82BF-2C50-7A0B05104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072B8D-E71E-4A3C-35EC-022DEF5E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424C-F7E0-401D-BD68-40119ED7D0B4}" type="datetime1">
              <a:rPr lang="en-GB" smtClean="0"/>
              <a:t>08/05/2023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675073-C82C-A769-FE1C-F34264A1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EDAA68-0ABB-2E6D-20FA-7E9AAC60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35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1787E5-5F91-3364-45A2-0FACA9D2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27CCA-8482-856D-FB3E-F79E364782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2C5196-1CE3-213C-8B8A-DF6D23CBF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A1EE-DFA6-3E7E-18B6-1A4C592B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3EF4D-E910-96F7-B7E3-369C2BFB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496F-1E50-31AC-B471-9DED4CA1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51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A4390A-A71B-EC28-F131-8B690C9F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2B687F-20F6-075A-7275-EC0DFFE0E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38D14B-98D5-A5B1-2382-1293D9DE9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99D45-BBAB-D14B-38B4-0B78C2955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AD3A68-F2B0-3179-9298-D11A8210D9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9CF89-C152-D3A3-8047-DF800D43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9404-E837-4EC1-B51A-29AC40EAA5E7}" type="datetime1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26C0-5C67-C1FC-2130-423328C5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F9177-AAD5-0038-9091-454C9BE1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3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How the game works?</a:t>
            </a:r>
          </a:p>
          <a:p>
            <a:r>
              <a:rPr lang="en-GB" dirty="0"/>
              <a:t>How to control your team?</a:t>
            </a:r>
          </a:p>
          <a:p>
            <a:r>
              <a:rPr lang="en-GB" dirty="0"/>
              <a:t>How to start?</a:t>
            </a:r>
          </a:p>
          <a:p>
            <a:r>
              <a:rPr lang="en-GB" dirty="0"/>
              <a:t>Rules</a:t>
            </a:r>
          </a:p>
          <a:p>
            <a:r>
              <a:rPr lang="en-GB" dirty="0"/>
              <a:t>Suggested software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2801C-44CC-F105-460A-C9562EDE6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3"/>
          <a:stretch/>
        </p:blipFill>
        <p:spPr>
          <a:xfrm>
            <a:off x="4671148" y="1859435"/>
            <a:ext cx="7520852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7" y="2200758"/>
            <a:ext cx="4139418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3 vs. 3 Football game</a:t>
            </a:r>
          </a:p>
          <a:p>
            <a:r>
              <a:rPr lang="en-GB" dirty="0"/>
              <a:t>Match duration: 90 seconds</a:t>
            </a:r>
          </a:p>
          <a:p>
            <a:r>
              <a:rPr lang="en-GB" dirty="0"/>
              <a:t>Everyone is a player and a goalkeeper at the same time</a:t>
            </a:r>
          </a:p>
          <a:p>
            <a:r>
              <a:rPr lang="en-GB" dirty="0"/>
              <a:t>Each team needs to control each one of their 3 players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53B87-6171-5565-96A3-A2478910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11" y="2100364"/>
            <a:ext cx="6569589" cy="36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119442-4DF4-2167-5630-C4EFBA84FC1D}"/>
              </a:ext>
            </a:extLst>
          </p:cNvPr>
          <p:cNvSpPr/>
          <p:nvPr/>
        </p:nvSpPr>
        <p:spPr>
          <a:xfrm>
            <a:off x="8146585" y="1945307"/>
            <a:ext cx="3824325" cy="34447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023539" cy="3688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Each player has the following attributes:</a:t>
            </a:r>
          </a:p>
          <a:p>
            <a:pPr lvl="1"/>
            <a:r>
              <a:rPr lang="en-GB" b="1" dirty="0"/>
              <a:t>mass</a:t>
            </a:r>
            <a:r>
              <a:rPr lang="en-GB" dirty="0"/>
              <a:t>: </a:t>
            </a:r>
            <a:r>
              <a:rPr lang="en-US" dirty="0"/>
              <a:t>heavier players can push out lighter players</a:t>
            </a:r>
            <a:endParaRPr lang="en-GB" dirty="0"/>
          </a:p>
          <a:p>
            <a:pPr lvl="1"/>
            <a:r>
              <a:rPr lang="en-GB" b="1" dirty="0"/>
              <a:t>radius</a:t>
            </a:r>
            <a:r>
              <a:rPr lang="en-GB" dirty="0"/>
              <a:t>: larger players take up more space</a:t>
            </a:r>
          </a:p>
          <a:p>
            <a:pPr lvl="1"/>
            <a:r>
              <a:rPr lang="en-GB" b="1" dirty="0"/>
              <a:t>acceleration</a:t>
            </a:r>
            <a:r>
              <a:rPr lang="en-GB" dirty="0"/>
              <a:t>: player top acceleration</a:t>
            </a:r>
          </a:p>
          <a:p>
            <a:pPr lvl="1"/>
            <a:r>
              <a:rPr lang="en-GB" b="1" dirty="0"/>
              <a:t>speed</a:t>
            </a:r>
            <a:r>
              <a:rPr lang="en-GB" dirty="0"/>
              <a:t>: player top speed</a:t>
            </a:r>
          </a:p>
          <a:p>
            <a:pPr lvl="1"/>
            <a:r>
              <a:rPr lang="en-GB" b="1" dirty="0"/>
              <a:t>shoot power</a:t>
            </a:r>
            <a:r>
              <a:rPr lang="en-GB" dirty="0"/>
              <a:t>: ball travels further if shot with higher power</a:t>
            </a:r>
          </a:p>
          <a:p>
            <a:r>
              <a:rPr lang="en-GB" dirty="0"/>
              <a:t>A player may choose to:</a:t>
            </a:r>
          </a:p>
          <a:p>
            <a:pPr lvl="1"/>
            <a:r>
              <a:rPr lang="en-GB" b="1" dirty="0"/>
              <a:t>guide the ball</a:t>
            </a:r>
            <a:r>
              <a:rPr lang="en-GB" dirty="0"/>
              <a:t>: pushes the ball in the direction of movement</a:t>
            </a:r>
          </a:p>
          <a:p>
            <a:pPr lvl="1"/>
            <a:r>
              <a:rPr lang="en-GB" b="1" dirty="0"/>
              <a:t>shoot the ball</a:t>
            </a:r>
            <a:r>
              <a:rPr lang="en-GB" dirty="0"/>
              <a:t>: shoots the ball in the direction of movement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4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3D71EA-59DB-4DFE-5353-D23419D95659}"/>
              </a:ext>
            </a:extLst>
          </p:cNvPr>
          <p:cNvSpPr/>
          <p:nvPr/>
        </p:nvSpPr>
        <p:spPr>
          <a:xfrm>
            <a:off x="9634205" y="2925147"/>
            <a:ext cx="1017037" cy="1007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150FF-E340-F30E-3A17-098C3595C1DC}"/>
              </a:ext>
            </a:extLst>
          </p:cNvPr>
          <p:cNvCxnSpPr>
            <a:stCxn id="2" idx="7"/>
          </p:cNvCxnSpPr>
          <p:nvPr/>
        </p:nvCxnSpPr>
        <p:spPr>
          <a:xfrm flipH="1">
            <a:off x="10119397" y="3072722"/>
            <a:ext cx="382903" cy="3497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64904F-243F-E7BF-57D9-72B3E38F418C}"/>
              </a:ext>
            </a:extLst>
          </p:cNvPr>
          <p:cNvCxnSpPr>
            <a:cxnSpLocks/>
          </p:cNvCxnSpPr>
          <p:nvPr/>
        </p:nvCxnSpPr>
        <p:spPr>
          <a:xfrm>
            <a:off x="9634205" y="4138123"/>
            <a:ext cx="104934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76DD5A-6ACA-821C-702E-BBD1A85BEADE}"/>
              </a:ext>
            </a:extLst>
          </p:cNvPr>
          <p:cNvSpPr txBox="1"/>
          <p:nvPr/>
        </p:nvSpPr>
        <p:spPr>
          <a:xfrm>
            <a:off x="9746520" y="4158728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radius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0A441-1A9A-CC86-C05A-96555C86F4A1}"/>
              </a:ext>
            </a:extLst>
          </p:cNvPr>
          <p:cNvSpPr/>
          <p:nvPr/>
        </p:nvSpPr>
        <p:spPr>
          <a:xfrm>
            <a:off x="10516992" y="2638848"/>
            <a:ext cx="470500" cy="433874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6C55D-E19F-EC94-76AC-2C53A65B0AC7}"/>
              </a:ext>
            </a:extLst>
          </p:cNvPr>
          <p:cNvSpPr txBox="1"/>
          <p:nvPr/>
        </p:nvSpPr>
        <p:spPr>
          <a:xfrm>
            <a:off x="10334871" y="1974197"/>
            <a:ext cx="1017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 or shoot</a:t>
            </a:r>
          </a:p>
        </p:txBody>
      </p:sp>
    </p:spTree>
    <p:extLst>
      <p:ext uri="{BB962C8B-B14F-4D97-AF65-F5344CB8AC3E}">
        <p14:creationId xmlns:p14="http://schemas.microsoft.com/office/powerpoint/2010/main" val="251358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119442-4DF4-2167-5630-C4EFBA84FC1D}"/>
                  </a:ext>
                </a:extLst>
              </p:cNvPr>
              <p:cNvSpPr/>
              <p:nvPr/>
            </p:nvSpPr>
            <p:spPr>
              <a:xfrm>
                <a:off x="8146585" y="1945307"/>
                <a:ext cx="3824325" cy="344473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119442-4DF4-2167-5630-C4EFBA84F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85" y="1945307"/>
                <a:ext cx="3824325" cy="3444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E4E38A-CD0F-6190-8E76-78CAFC66B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3046" y="2200758"/>
                <a:ext cx="6341444" cy="368859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Player movement is determined by a vector:</a:t>
                </a:r>
              </a:p>
              <a:p>
                <a:pPr lvl="1"/>
                <a:r>
                  <a:rPr lang="en-GB" dirty="0"/>
                  <a:t>Angle(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): </a:t>
                </a:r>
                <a:r>
                  <a:rPr lang="en-US" dirty="0"/>
                  <a:t>direction of movement</a:t>
                </a:r>
                <a:endParaRPr lang="en-GB" dirty="0"/>
              </a:p>
              <a:p>
                <a:pPr lvl="1"/>
                <a:r>
                  <a:rPr lang="en-GB" dirty="0"/>
                  <a:t>Force(F): acceleration = F / mass</a:t>
                </a:r>
              </a:p>
              <a:p>
                <a:r>
                  <a:rPr lang="en-GB" dirty="0"/>
                  <a:t>The player accelerates in the appropriate direction determined by the angle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), with the appropriate acceleration determined by the force (F)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E4E38A-CD0F-6190-8E76-78CAFC66B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3046" y="2200758"/>
                <a:ext cx="6341444" cy="3688599"/>
              </a:xfr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5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3D71EA-59DB-4DFE-5353-D23419D95659}"/>
              </a:ext>
            </a:extLst>
          </p:cNvPr>
          <p:cNvSpPr/>
          <p:nvPr/>
        </p:nvSpPr>
        <p:spPr>
          <a:xfrm>
            <a:off x="8467878" y="3667676"/>
            <a:ext cx="1017037" cy="1007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150FF-E340-F30E-3A17-098C3595C1DC}"/>
              </a:ext>
            </a:extLst>
          </p:cNvPr>
          <p:cNvCxnSpPr>
            <a:stCxn id="2" idx="7"/>
          </p:cNvCxnSpPr>
          <p:nvPr/>
        </p:nvCxnSpPr>
        <p:spPr>
          <a:xfrm flipH="1">
            <a:off x="8953070" y="3815251"/>
            <a:ext cx="382903" cy="3497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966233-FAF9-BF9E-7CE2-8CEA90DBA913}"/>
              </a:ext>
            </a:extLst>
          </p:cNvPr>
          <p:cNvCxnSpPr>
            <a:cxnSpLocks/>
          </p:cNvCxnSpPr>
          <p:nvPr/>
        </p:nvCxnSpPr>
        <p:spPr>
          <a:xfrm>
            <a:off x="8953070" y="4164998"/>
            <a:ext cx="25235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757093-F5D9-0631-73C1-5BD494A3A27E}"/>
              </a:ext>
            </a:extLst>
          </p:cNvPr>
          <p:cNvCxnSpPr>
            <a:cxnSpLocks/>
          </p:cNvCxnSpPr>
          <p:nvPr/>
        </p:nvCxnSpPr>
        <p:spPr>
          <a:xfrm flipV="1">
            <a:off x="8953070" y="2603242"/>
            <a:ext cx="1712515" cy="156175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6911CEC-0CB6-F3C9-7C88-B5CCF64F08F9}"/>
              </a:ext>
            </a:extLst>
          </p:cNvPr>
          <p:cNvSpPr/>
          <p:nvPr/>
        </p:nvSpPr>
        <p:spPr>
          <a:xfrm>
            <a:off x="9622369" y="2999567"/>
            <a:ext cx="872759" cy="1336218"/>
          </a:xfrm>
          <a:prstGeom prst="arc">
            <a:avLst>
              <a:gd name="adj1" fmla="val 16932954"/>
              <a:gd name="adj2" fmla="val 380349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6053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6" y="2200758"/>
            <a:ext cx="5312260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Field coordinates will never change</a:t>
            </a:r>
          </a:p>
          <a:p>
            <a:r>
              <a:rPr lang="en-US" dirty="0"/>
              <a:t>Post coordinates will never change</a:t>
            </a:r>
          </a:p>
          <a:p>
            <a:r>
              <a:rPr lang="en-US" dirty="0"/>
              <a:t>Use these coordinates as constants to guide your players</a:t>
            </a:r>
          </a:p>
          <a:p>
            <a:r>
              <a:rPr lang="en-US" dirty="0"/>
              <a:t>Find this coordinates in “AIFootball.py”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6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6911CEC-0CB6-F3C9-7C88-B5CCF64F08F9}"/>
              </a:ext>
            </a:extLst>
          </p:cNvPr>
          <p:cNvSpPr/>
          <p:nvPr/>
        </p:nvSpPr>
        <p:spPr>
          <a:xfrm>
            <a:off x="9622369" y="2999567"/>
            <a:ext cx="872759" cy="1336218"/>
          </a:xfrm>
          <a:prstGeom prst="arc">
            <a:avLst>
              <a:gd name="adj1" fmla="val 16932954"/>
              <a:gd name="adj2" fmla="val 380349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E5039-2970-49AF-12CC-FE4CE6A88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3"/>
          <a:stretch/>
        </p:blipFill>
        <p:spPr>
          <a:xfrm>
            <a:off x="6094476" y="2285342"/>
            <a:ext cx="6024112" cy="3363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395FB-5665-7371-E661-332325F4230F}"/>
              </a:ext>
            </a:extLst>
          </p:cNvPr>
          <p:cNvSpPr txBox="1"/>
          <p:nvPr/>
        </p:nvSpPr>
        <p:spPr>
          <a:xfrm>
            <a:off x="7546590" y="3033045"/>
            <a:ext cx="4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Fixed coordinates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D94B55-672E-6813-E110-5CA8C1FB92FA}"/>
              </a:ext>
            </a:extLst>
          </p:cNvPr>
          <p:cNvSpPr/>
          <p:nvPr/>
        </p:nvSpPr>
        <p:spPr>
          <a:xfrm>
            <a:off x="6051346" y="288759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87C985-B659-2BE4-4B3A-B37D2CF774E7}"/>
              </a:ext>
            </a:extLst>
          </p:cNvPr>
          <p:cNvSpPr/>
          <p:nvPr/>
        </p:nvSpPr>
        <p:spPr>
          <a:xfrm>
            <a:off x="6023265" y="5563251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C37D9-3958-D0D1-C046-40973ACAE16A}"/>
              </a:ext>
            </a:extLst>
          </p:cNvPr>
          <p:cNvSpPr/>
          <p:nvPr/>
        </p:nvSpPr>
        <p:spPr>
          <a:xfrm>
            <a:off x="12037301" y="554393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8DB21E-9433-8F55-CA25-D56D97F320F5}"/>
              </a:ext>
            </a:extLst>
          </p:cNvPr>
          <p:cNvSpPr/>
          <p:nvPr/>
        </p:nvSpPr>
        <p:spPr>
          <a:xfrm>
            <a:off x="12037301" y="2866622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1175-B93E-2EB6-B018-CEE607674E1C}"/>
              </a:ext>
            </a:extLst>
          </p:cNvPr>
          <p:cNvSpPr/>
          <p:nvPr/>
        </p:nvSpPr>
        <p:spPr>
          <a:xfrm>
            <a:off x="6241347" y="477390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412D73-9E90-FDCE-5B9F-1C1E5D13FCD6}"/>
              </a:ext>
            </a:extLst>
          </p:cNvPr>
          <p:cNvSpPr/>
          <p:nvPr/>
        </p:nvSpPr>
        <p:spPr>
          <a:xfrm>
            <a:off x="6252241" y="371550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EEAA72-5C37-17F1-2AB5-0F675F85365B}"/>
              </a:ext>
            </a:extLst>
          </p:cNvPr>
          <p:cNvSpPr/>
          <p:nvPr/>
        </p:nvSpPr>
        <p:spPr>
          <a:xfrm>
            <a:off x="11840874" y="371550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AB4596-4DC6-0AA1-C51E-163260D942AF}"/>
              </a:ext>
            </a:extLst>
          </p:cNvPr>
          <p:cNvSpPr/>
          <p:nvPr/>
        </p:nvSpPr>
        <p:spPr>
          <a:xfrm>
            <a:off x="11840874" y="477390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6" y="2200758"/>
            <a:ext cx="5312260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“AIFootball.py” is the official simulation script</a:t>
            </a:r>
          </a:p>
          <a:p>
            <a:r>
              <a:rPr lang="en-US" dirty="0"/>
              <a:t>“</a:t>
            </a:r>
            <a:r>
              <a:rPr lang="en-US" dirty="0" err="1"/>
              <a:t>Team_name</a:t>
            </a:r>
            <a:r>
              <a:rPr lang="en-US" dirty="0"/>
              <a:t>” folder should be named according to each team</a:t>
            </a:r>
          </a:p>
          <a:p>
            <a:r>
              <a:rPr lang="en-US" dirty="0"/>
              <a:t>“</a:t>
            </a:r>
            <a:r>
              <a:rPr lang="en-US" dirty="0" err="1"/>
              <a:t>Team_name</a:t>
            </a:r>
            <a:r>
              <a:rPr lang="en-US" dirty="0"/>
              <a:t>” contains “Manager.py” script and picture of your team logo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7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8BBB9-19D0-6F37-0A9E-E2465FAA3202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5BDABD-5F59-17C3-1FAF-FF4716B1C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89"/>
          <a:stretch/>
        </p:blipFill>
        <p:spPr>
          <a:xfrm>
            <a:off x="9535106" y="4344779"/>
            <a:ext cx="2041544" cy="922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A7F47F-37ED-EBCC-90B0-23457C855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21"/>
          <a:stretch/>
        </p:blipFill>
        <p:spPr>
          <a:xfrm>
            <a:off x="9916681" y="2257754"/>
            <a:ext cx="1764884" cy="105187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364EA9C-948E-6D92-7F53-F28114376701}"/>
              </a:ext>
            </a:extLst>
          </p:cNvPr>
          <p:cNvSpPr/>
          <p:nvPr/>
        </p:nvSpPr>
        <p:spPr>
          <a:xfrm>
            <a:off x="9345306" y="4280586"/>
            <a:ext cx="1500997" cy="36524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22DD60-63D7-2BD2-DB26-B8407DE59A4A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0048625" y="3309628"/>
            <a:ext cx="750498" cy="958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67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“Manager.py” contains a function named </a:t>
            </a:r>
            <a:r>
              <a:rPr lang="en-US" dirty="0" err="1"/>
              <a:t>team_properties</a:t>
            </a:r>
            <a:r>
              <a:rPr lang="en-US" dirty="0"/>
              <a:t>()</a:t>
            </a:r>
          </a:p>
          <a:p>
            <a:r>
              <a:rPr lang="en-US" dirty="0"/>
              <a:t>Use this function to declare:</a:t>
            </a:r>
          </a:p>
          <a:p>
            <a:pPr lvl="1"/>
            <a:r>
              <a:rPr lang="en-US" dirty="0"/>
              <a:t>team name</a:t>
            </a:r>
          </a:p>
          <a:p>
            <a:pPr lvl="1"/>
            <a:r>
              <a:rPr lang="en-US" dirty="0"/>
              <a:t>player names</a:t>
            </a:r>
          </a:p>
          <a:p>
            <a:pPr lvl="1"/>
            <a:r>
              <a:rPr lang="en-US" dirty="0"/>
              <a:t>team logo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8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42B6F3-E74D-C58C-45B8-6479CCE2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039" y="2191335"/>
            <a:ext cx="4974061" cy="12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3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“Manager.py” contains a function named decision()</a:t>
            </a:r>
          </a:p>
          <a:p>
            <a:r>
              <a:rPr lang="en-US" dirty="0"/>
              <a:t>Use this function to:</a:t>
            </a:r>
          </a:p>
          <a:p>
            <a:pPr lvl="1"/>
            <a:r>
              <a:rPr lang="en-US" dirty="0"/>
              <a:t>obtain game data</a:t>
            </a:r>
          </a:p>
          <a:p>
            <a:pPr lvl="1"/>
            <a:r>
              <a:rPr lang="en-US" dirty="0"/>
              <a:t>control players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9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646221" y="4114325"/>
            <a:ext cx="6243911" cy="19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515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328</TotalTime>
  <Words>770</Words>
  <Application>Microsoft Office PowerPoint</Application>
  <PresentationFormat>Widescreen</PresentationFormat>
  <Paragraphs>174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Rockwell</vt:lpstr>
      <vt:lpstr>Wingdings</vt:lpstr>
      <vt:lpstr>Atlas</vt:lpstr>
      <vt:lpstr>AI Football</vt:lpstr>
      <vt:lpstr>Purpose</vt:lpstr>
      <vt:lpstr>Introduction</vt:lpstr>
      <vt:lpstr>How the game works?</vt:lpstr>
      <vt:lpstr>How the game works?</vt:lpstr>
      <vt:lpstr>How the game works?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How to start?</vt:lpstr>
      <vt:lpstr>Rules</vt:lpstr>
      <vt:lpstr>Suggested software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Презентација</dc:title>
  <dc:creator>Stefan Momyr</dc:creator>
  <cp:lastModifiedBy>Filip Doncevski</cp:lastModifiedBy>
  <cp:revision>4</cp:revision>
  <dcterms:created xsi:type="dcterms:W3CDTF">2023-05-04T14:22:57Z</dcterms:created>
  <dcterms:modified xsi:type="dcterms:W3CDTF">2023-05-08T12:43:42Z</dcterms:modified>
</cp:coreProperties>
</file>